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0" r:id="rId4"/>
    <p:sldId id="269" r:id="rId5"/>
    <p:sldId id="258" r:id="rId6"/>
    <p:sldId id="259" r:id="rId7"/>
    <p:sldId id="261" r:id="rId8"/>
    <p:sldId id="262" r:id="rId9"/>
    <p:sldId id="263" r:id="rId10"/>
    <p:sldId id="264" r:id="rId11"/>
    <p:sldId id="265" r:id="rId12"/>
    <p:sldId id="266"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2" d="100"/>
          <a:sy n="92" d="100"/>
        </p:scale>
        <p:origin x="114" y="2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9/27/2018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7750" y="223973"/>
            <a:ext cx="1504824" cy="70030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8325" y="1106843"/>
            <a:ext cx="2505691" cy="6294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9/27/2018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9/27/2018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9/27/2018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9/27/2018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045" b="23243"/>
          <a:stretch/>
        </p:blipFill>
        <p:spPr>
          <a:xfrm>
            <a:off x="0" y="0"/>
            <a:ext cx="12192000" cy="4986867"/>
          </a:xfrm>
          <a:prstGeom prst="rect">
            <a:avLst/>
          </a:prstGeom>
          <a:effectLst>
            <a:softEdge rad="228600"/>
          </a:effectLst>
        </p:spPr>
      </p:pic>
      <p:sp>
        <p:nvSpPr>
          <p:cNvPr id="2" name="Title 1"/>
          <p:cNvSpPr>
            <a:spLocks noGrp="1"/>
          </p:cNvSpPr>
          <p:nvPr>
            <p:ph type="ctrTitle"/>
          </p:nvPr>
        </p:nvSpPr>
        <p:spPr/>
        <p:txBody>
          <a:bodyPr/>
          <a:lstStyle/>
          <a:p>
            <a:r>
              <a:rPr lang="en-US" smtClean="0"/>
              <a:t>Developing a Mobile App for </a:t>
            </a:r>
            <a:br>
              <a:rPr lang="en-US" smtClean="0"/>
            </a:br>
            <a:r>
              <a:rPr lang="en-US" smtClean="0"/>
              <a:t>Build a Bridge Foundation</a:t>
            </a:r>
            <a:endParaRPr lang="en-US" dirty="0"/>
          </a:p>
        </p:txBody>
      </p:sp>
      <p:sp>
        <p:nvSpPr>
          <p:cNvPr id="3" name="Subtitle 2"/>
          <p:cNvSpPr>
            <a:spLocks noGrp="1"/>
          </p:cNvSpPr>
          <p:nvPr>
            <p:ph type="subTitle" idx="1"/>
          </p:nvPr>
        </p:nvSpPr>
        <p:spPr>
          <a:xfrm>
            <a:off x="810001" y="5280847"/>
            <a:ext cx="10572000" cy="1516768"/>
          </a:xfrm>
        </p:spPr>
        <p:txBody>
          <a:bodyPr>
            <a:normAutofit lnSpcReduction="10000"/>
          </a:bodyPr>
          <a:lstStyle/>
          <a:p>
            <a:r>
              <a:rPr lang="en-US" smtClean="0"/>
              <a:t>September 27, 2018</a:t>
            </a:r>
          </a:p>
          <a:p>
            <a:endParaRPr lang="en-US"/>
          </a:p>
          <a:p>
            <a:r>
              <a:rPr lang="en-US" smtClean="0"/>
              <a:t>Debanjan Paul</a:t>
            </a:r>
          </a:p>
          <a:p>
            <a:r>
              <a:rPr lang="en-US" smtClean="0"/>
              <a:t>Prachi Patil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0914" y="369369"/>
            <a:ext cx="2320235" cy="10797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086" y="5715821"/>
            <a:ext cx="3820929" cy="959818"/>
          </a:xfrm>
          <a:prstGeom prst="rect">
            <a:avLst/>
          </a:prstGeom>
        </p:spPr>
      </p:pic>
      <p:sp>
        <p:nvSpPr>
          <p:cNvPr id="9" name="TextBox 8"/>
          <p:cNvSpPr txBox="1"/>
          <p:nvPr/>
        </p:nvSpPr>
        <p:spPr>
          <a:xfrm>
            <a:off x="9168233" y="1587682"/>
            <a:ext cx="2808782" cy="461665"/>
          </a:xfrm>
          <a:prstGeom prst="rect">
            <a:avLst/>
          </a:prstGeom>
          <a:noFill/>
        </p:spPr>
        <p:txBody>
          <a:bodyPr wrap="none" rtlCol="0">
            <a:spAutoFit/>
          </a:bodyPr>
          <a:lstStyle/>
          <a:p>
            <a:r>
              <a:rPr lang="en-US" sz="2400" b="1" dirty="0" smtClean="0">
                <a:latin typeface="Georgia" panose="02040502050405020303" pitchFamily="18" charset="0"/>
              </a:rPr>
              <a:t>BAB Foundation</a:t>
            </a:r>
            <a:endParaRPr lang="en-US" sz="2400" b="1" dirty="0">
              <a:latin typeface="Georgia" panose="02040502050405020303" pitchFamily="18" charset="0"/>
            </a:endParaRPr>
          </a:p>
        </p:txBody>
      </p:sp>
      <p:sp>
        <p:nvSpPr>
          <p:cNvPr id="10" name="TextBox 9"/>
          <p:cNvSpPr txBox="1"/>
          <p:nvPr/>
        </p:nvSpPr>
        <p:spPr>
          <a:xfrm>
            <a:off x="7995291" y="5239406"/>
            <a:ext cx="2465740" cy="369332"/>
          </a:xfrm>
          <a:prstGeom prst="rect">
            <a:avLst/>
          </a:prstGeom>
          <a:noFill/>
        </p:spPr>
        <p:txBody>
          <a:bodyPr wrap="none" rtlCol="0">
            <a:spAutoFit/>
          </a:bodyPr>
          <a:lstStyle/>
          <a:p>
            <a:r>
              <a:rPr lang="en-US" b="1" dirty="0" smtClean="0"/>
              <a:t>In collaboration with</a:t>
            </a:r>
            <a:endParaRPr lang="en-US" b="1" dirty="0"/>
          </a:p>
        </p:txBody>
      </p:sp>
    </p:spTree>
    <p:extLst>
      <p:ext uri="{BB962C8B-B14F-4D97-AF65-F5344CB8AC3E}">
        <p14:creationId xmlns:p14="http://schemas.microsoft.com/office/powerpoint/2010/main" val="605680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tools</a:t>
            </a:r>
            <a:r>
              <a:rPr lang="en-US" dirty="0" smtClean="0">
                <a:solidFill>
                  <a:schemeClr val="accent6"/>
                </a:solidFill>
              </a:rPr>
              <a:t>*</a:t>
            </a:r>
            <a:endParaRPr lang="en-US" dirty="0">
              <a:solidFill>
                <a:schemeClr val="accent6"/>
              </a:solidFill>
            </a:endParaRPr>
          </a:p>
        </p:txBody>
      </p:sp>
      <p:sp>
        <p:nvSpPr>
          <p:cNvPr id="3" name="Content Placeholder 2"/>
          <p:cNvSpPr>
            <a:spLocks noGrp="1"/>
          </p:cNvSpPr>
          <p:nvPr>
            <p:ph idx="1"/>
          </p:nvPr>
        </p:nvSpPr>
        <p:spPr>
          <a:xfrm>
            <a:off x="818712" y="2222287"/>
            <a:ext cx="5277288" cy="3636511"/>
          </a:xfrm>
        </p:spPr>
        <p:txBody>
          <a:bodyPr/>
          <a:lstStyle/>
          <a:p>
            <a:r>
              <a:rPr lang="en-US" dirty="0" smtClean="0"/>
              <a:t>Add new skills for volunteers to list</a:t>
            </a:r>
          </a:p>
          <a:p>
            <a:r>
              <a:rPr lang="en-US" dirty="0" smtClean="0"/>
              <a:t>Deletion is supported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8441" y="2533650"/>
            <a:ext cx="2174449" cy="4048124"/>
          </a:xfrm>
          <a:prstGeom prst="rect">
            <a:avLst/>
          </a:prstGeom>
          <a:effectLst>
            <a:softEdge rad="2286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992" y="2533650"/>
            <a:ext cx="2174449" cy="4048124"/>
          </a:xfrm>
          <a:prstGeom prst="rect">
            <a:avLst/>
          </a:prstGeom>
          <a:effectLst>
            <a:softEdge rad="2286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543" y="2533650"/>
            <a:ext cx="2174449" cy="4048124"/>
          </a:xfrm>
          <a:prstGeom prst="rect">
            <a:avLst/>
          </a:prstGeom>
          <a:effectLst>
            <a:softEdge rad="228600"/>
          </a:effectLst>
        </p:spPr>
      </p:pic>
      <p:sp>
        <p:nvSpPr>
          <p:cNvPr id="9" name="TextBox 8"/>
          <p:cNvSpPr txBox="1"/>
          <p:nvPr/>
        </p:nvSpPr>
        <p:spPr>
          <a:xfrm>
            <a:off x="457010" y="6140227"/>
            <a:ext cx="400782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Items marked with an </a:t>
            </a:r>
            <a:r>
              <a:rPr lang="en-US" sz="1400" dirty="0" smtClean="0">
                <a:solidFill>
                  <a:srgbClr val="FF0000"/>
                </a:solidFill>
              </a:rPr>
              <a:t>*</a:t>
            </a:r>
            <a:r>
              <a:rPr lang="en-US" sz="1400" dirty="0" smtClean="0"/>
              <a:t> are experimental</a:t>
            </a:r>
          </a:p>
          <a:p>
            <a:pPr marL="285750" indent="-285750">
              <a:buFont typeface="Arial" panose="020B0604020202020204" pitchFamily="34" charset="0"/>
              <a:buChar char="•"/>
            </a:pPr>
            <a:r>
              <a:rPr lang="en-US" sz="1400" dirty="0" smtClean="0"/>
              <a:t>Items marked in </a:t>
            </a:r>
            <a:r>
              <a:rPr lang="en-US" sz="1400" dirty="0" smtClean="0">
                <a:solidFill>
                  <a:srgbClr val="FF0000"/>
                </a:solidFill>
              </a:rPr>
              <a:t>red</a:t>
            </a:r>
            <a:r>
              <a:rPr lang="en-US" sz="1400" dirty="0" smtClean="0"/>
              <a:t> are in development</a:t>
            </a:r>
            <a:endParaRPr lang="en-US" sz="1400" dirty="0"/>
          </a:p>
        </p:txBody>
      </p:sp>
    </p:spTree>
    <p:extLst>
      <p:ext uri="{BB962C8B-B14F-4D97-AF65-F5344CB8AC3E}">
        <p14:creationId xmlns:p14="http://schemas.microsoft.com/office/powerpoint/2010/main" val="1111808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tools</a:t>
            </a:r>
            <a:r>
              <a:rPr lang="en-US" dirty="0" smtClean="0">
                <a:solidFill>
                  <a:schemeClr val="accent6"/>
                </a:solidFill>
              </a:rPr>
              <a:t>*</a:t>
            </a:r>
            <a:endParaRPr lang="en-US" dirty="0">
              <a:solidFill>
                <a:schemeClr val="accent6"/>
              </a:solidFill>
            </a:endParaRPr>
          </a:p>
        </p:txBody>
      </p:sp>
      <p:sp>
        <p:nvSpPr>
          <p:cNvPr id="3" name="Content Placeholder 2"/>
          <p:cNvSpPr>
            <a:spLocks noGrp="1"/>
          </p:cNvSpPr>
          <p:nvPr>
            <p:ph idx="1"/>
          </p:nvPr>
        </p:nvSpPr>
        <p:spPr>
          <a:xfrm>
            <a:off x="818712" y="2222287"/>
            <a:ext cx="5277288" cy="3636511"/>
          </a:xfrm>
        </p:spPr>
        <p:txBody>
          <a:bodyPr/>
          <a:lstStyle/>
          <a:p>
            <a:r>
              <a:rPr lang="en-US" dirty="0" smtClean="0"/>
              <a:t>Add new skills for volunteers to list</a:t>
            </a:r>
          </a:p>
          <a:p>
            <a:r>
              <a:rPr lang="en-US" dirty="0" smtClean="0"/>
              <a:t>Deletion is supported</a:t>
            </a:r>
          </a:p>
          <a:p>
            <a:r>
              <a:rPr lang="en-US" dirty="0" smtClean="0"/>
              <a:t>Corner cases where request tagged to a deleted skill, will not break the app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613" y="1885950"/>
            <a:ext cx="2670735" cy="4972050"/>
          </a:xfrm>
          <a:prstGeom prst="rect">
            <a:avLst/>
          </a:prstGeom>
          <a:effectLst>
            <a:softEdge rad="2667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788" y="1885950"/>
            <a:ext cx="2670735" cy="4972050"/>
          </a:xfrm>
          <a:prstGeom prst="rect">
            <a:avLst/>
          </a:prstGeom>
          <a:effectLst>
            <a:softEdge rad="266700"/>
          </a:effectLst>
        </p:spPr>
      </p:pic>
      <p:sp>
        <p:nvSpPr>
          <p:cNvPr id="8" name="TextBox 7"/>
          <p:cNvSpPr txBox="1"/>
          <p:nvPr/>
        </p:nvSpPr>
        <p:spPr>
          <a:xfrm>
            <a:off x="457010" y="6140227"/>
            <a:ext cx="400782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Items marked with an </a:t>
            </a:r>
            <a:r>
              <a:rPr lang="en-US" sz="1400" dirty="0" smtClean="0">
                <a:solidFill>
                  <a:srgbClr val="FF0000"/>
                </a:solidFill>
              </a:rPr>
              <a:t>*</a:t>
            </a:r>
            <a:r>
              <a:rPr lang="en-US" sz="1400" dirty="0" smtClean="0"/>
              <a:t> are experimental</a:t>
            </a:r>
          </a:p>
          <a:p>
            <a:pPr marL="285750" indent="-285750">
              <a:buFont typeface="Arial" panose="020B0604020202020204" pitchFamily="34" charset="0"/>
              <a:buChar char="•"/>
            </a:pPr>
            <a:r>
              <a:rPr lang="en-US" sz="1400" dirty="0" smtClean="0"/>
              <a:t>Items marked in </a:t>
            </a:r>
            <a:r>
              <a:rPr lang="en-US" sz="1400" dirty="0" smtClean="0">
                <a:solidFill>
                  <a:srgbClr val="FF0000"/>
                </a:solidFill>
              </a:rPr>
              <a:t>red</a:t>
            </a:r>
            <a:r>
              <a:rPr lang="en-US" sz="1400" dirty="0" smtClean="0"/>
              <a:t> are in development</a:t>
            </a:r>
            <a:endParaRPr lang="en-US" sz="1400" dirty="0"/>
          </a:p>
        </p:txBody>
      </p:sp>
    </p:spTree>
    <p:extLst>
      <p:ext uri="{BB962C8B-B14F-4D97-AF65-F5344CB8AC3E}">
        <p14:creationId xmlns:p14="http://schemas.microsoft.com/office/powerpoint/2010/main" val="2642259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In-development/Future</a:t>
            </a:r>
            <a:endParaRPr lang="en-US" dirty="0"/>
          </a:p>
        </p:txBody>
      </p:sp>
      <p:sp>
        <p:nvSpPr>
          <p:cNvPr id="3" name="Content Placeholder 2"/>
          <p:cNvSpPr>
            <a:spLocks noGrp="1"/>
          </p:cNvSpPr>
          <p:nvPr>
            <p:ph idx="1"/>
          </p:nvPr>
        </p:nvSpPr>
        <p:spPr>
          <a:xfrm>
            <a:off x="818712" y="2222287"/>
            <a:ext cx="10554574" cy="4207088"/>
          </a:xfrm>
        </p:spPr>
        <p:txBody>
          <a:bodyPr>
            <a:normAutofit/>
          </a:bodyPr>
          <a:lstStyle/>
          <a:p>
            <a:r>
              <a:rPr lang="en-US" dirty="0" smtClean="0"/>
              <a:t>Functional items</a:t>
            </a:r>
          </a:p>
          <a:p>
            <a:pPr lvl="1"/>
            <a:r>
              <a:rPr lang="en-US" dirty="0" smtClean="0"/>
              <a:t>Administrative support options</a:t>
            </a:r>
          </a:p>
          <a:p>
            <a:pPr lvl="1"/>
            <a:r>
              <a:rPr lang="en-US" dirty="0" smtClean="0"/>
              <a:t>Better filters and prioritization of feed, based on skillset of users, in addition to region</a:t>
            </a:r>
          </a:p>
          <a:p>
            <a:pPr lvl="1"/>
            <a:r>
              <a:rPr lang="en-US" dirty="0" smtClean="0"/>
              <a:t>Language support</a:t>
            </a:r>
            <a:endParaRPr lang="en-US" dirty="0"/>
          </a:p>
          <a:p>
            <a:pPr lvl="1"/>
            <a:r>
              <a:rPr lang="en-US" dirty="0"/>
              <a:t>App settings/personalization</a:t>
            </a:r>
          </a:p>
          <a:p>
            <a:pPr lvl="1"/>
            <a:r>
              <a:rPr lang="en-US" dirty="0"/>
              <a:t>Friends – contacts of known </a:t>
            </a:r>
            <a:r>
              <a:rPr lang="en-US" dirty="0" smtClean="0"/>
              <a:t>people</a:t>
            </a:r>
          </a:p>
          <a:p>
            <a:r>
              <a:rPr lang="en-US" dirty="0" smtClean="0"/>
              <a:t>UI/UX items</a:t>
            </a:r>
          </a:p>
          <a:p>
            <a:pPr lvl="1"/>
            <a:r>
              <a:rPr lang="en-US" dirty="0" smtClean="0"/>
              <a:t>Icons</a:t>
            </a:r>
          </a:p>
          <a:p>
            <a:pPr lvl="1"/>
            <a:r>
              <a:rPr lang="en-US" dirty="0" smtClean="0"/>
              <a:t>Background</a:t>
            </a:r>
          </a:p>
          <a:p>
            <a:pPr lvl="1"/>
            <a:r>
              <a:rPr lang="en-US" dirty="0" smtClean="0"/>
              <a:t>Coherent design between iOS and Android platform</a:t>
            </a:r>
          </a:p>
        </p:txBody>
      </p:sp>
    </p:spTree>
    <p:extLst>
      <p:ext uri="{BB962C8B-B14F-4D97-AF65-F5344CB8AC3E}">
        <p14:creationId xmlns:p14="http://schemas.microsoft.com/office/powerpoint/2010/main" val="2163579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p:nvPr/>
        </p:nvSpPr>
        <p:spPr>
          <a:xfrm>
            <a:off x="-491700" y="-388189"/>
            <a:ext cx="13043139" cy="7841412"/>
          </a:xfrm>
          <a:prstGeom prst="mathPlus">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64566" y="836762"/>
            <a:ext cx="2497800" cy="1569660"/>
          </a:xfrm>
          <a:prstGeom prst="rect">
            <a:avLst/>
          </a:prstGeom>
          <a:noFill/>
        </p:spPr>
        <p:txBody>
          <a:bodyPr wrap="none" rtlCol="0">
            <a:spAutoFit/>
          </a:bodyPr>
          <a:lstStyle/>
          <a:p>
            <a:r>
              <a:rPr lang="en-US" sz="2400" b="1" smtClean="0"/>
              <a:t>iOS Team</a:t>
            </a:r>
          </a:p>
          <a:p>
            <a:endParaRPr lang="en-US"/>
          </a:p>
          <a:p>
            <a:pPr marL="285750" indent="-285750">
              <a:buFont typeface="Arial" panose="020B0604020202020204" pitchFamily="34" charset="0"/>
              <a:buChar char="•"/>
            </a:pPr>
            <a:r>
              <a:rPr lang="en-US" smtClean="0"/>
              <a:t>Bailey Troyer (CSE)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mtClean="0">
                <a:solidFill>
                  <a:srgbClr val="FFFF00"/>
                </a:solidFill>
              </a:rPr>
              <a:t>&lt; </a:t>
            </a:r>
            <a:r>
              <a:rPr lang="en-US" i="1" smtClean="0">
                <a:solidFill>
                  <a:srgbClr val="FFFF00"/>
                </a:solidFill>
              </a:rPr>
              <a:t>Open Position </a:t>
            </a:r>
            <a:r>
              <a:rPr lang="en-US" smtClean="0">
                <a:solidFill>
                  <a:srgbClr val="FFFF00"/>
                </a:solidFill>
              </a:rPr>
              <a:t>&gt; </a:t>
            </a:r>
            <a:endParaRPr lang="en-US">
              <a:solidFill>
                <a:srgbClr val="FFFF00"/>
              </a:solidFill>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4000" b="67200" l="10000" r="90000">
                        <a14:foregroundMark x1="32200" y1="87200" x2="32200" y2="87200"/>
                        <a14:foregroundMark x1="32200" y1="84600" x2="32200" y2="84600"/>
                        <a14:foregroundMark x1="32400" y1="81600" x2="32400" y2="81600"/>
                        <a14:foregroundMark x1="32000" y1="72200" x2="32000" y2="72200"/>
                        <a14:foregroundMark x1="41000" y1="75400" x2="41000" y2="75400"/>
                        <a14:foregroundMark x1="64400" y1="79800" x2="64400" y2="79800"/>
                        <a14:foregroundMark x1="54800" y1="14200" x2="54800" y2="14200"/>
                        <a14:foregroundMark x1="64000" y1="72800" x2="64000" y2="72800"/>
                        <a14:backgroundMark x1="49600" y1="92600" x2="49600" y2="92600"/>
                      </a14:backgroundRemoval>
                    </a14:imgEffect>
                  </a14:imgLayer>
                </a14:imgProps>
              </a:ext>
              <a:ext uri="{28A0092B-C50C-407E-A947-70E740481C1C}">
                <a14:useLocalDpi xmlns:a14="http://schemas.microsoft.com/office/drawing/2010/main" val="0"/>
              </a:ext>
            </a:extLst>
          </a:blip>
          <a:stretch>
            <a:fillRect/>
          </a:stretch>
        </p:blipFill>
        <p:spPr>
          <a:xfrm>
            <a:off x="3762650" y="1596965"/>
            <a:ext cx="1935552" cy="1935552"/>
          </a:xfrm>
          <a:prstGeom prst="rect">
            <a:avLst/>
          </a:prstGeom>
        </p:spPr>
      </p:pic>
      <p:sp>
        <p:nvSpPr>
          <p:cNvPr id="7" name="TextBox 6"/>
          <p:cNvSpPr txBox="1"/>
          <p:nvPr/>
        </p:nvSpPr>
        <p:spPr>
          <a:xfrm>
            <a:off x="1285962" y="3896263"/>
            <a:ext cx="2525050" cy="1292662"/>
          </a:xfrm>
          <a:prstGeom prst="rect">
            <a:avLst/>
          </a:prstGeom>
          <a:noFill/>
        </p:spPr>
        <p:txBody>
          <a:bodyPr wrap="none" rtlCol="0">
            <a:spAutoFit/>
          </a:bodyPr>
          <a:lstStyle/>
          <a:p>
            <a:r>
              <a:rPr lang="en-US" sz="2400" b="1" smtClean="0"/>
              <a:t>Android Team</a:t>
            </a:r>
          </a:p>
          <a:p>
            <a:endParaRPr lang="en-US"/>
          </a:p>
          <a:p>
            <a:pPr marL="285750" indent="-285750">
              <a:buFont typeface="Arial" panose="020B0604020202020204" pitchFamily="34" charset="0"/>
              <a:buChar char="•"/>
            </a:pPr>
            <a:r>
              <a:rPr lang="en-US" smtClean="0"/>
              <a:t>Tyler Turnbull (CSE)</a:t>
            </a:r>
          </a:p>
          <a:p>
            <a:endParaRPr lang="en-US"/>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9904" b="89959" l="8696" r="89967">
                        <a14:foregroundMark x1="24080" y1="35626" x2="24080" y2="35626"/>
                        <a14:foregroundMark x1="24192" y1="33838" x2="24192" y2="33838"/>
                        <a14:foregroundMark x1="14493" y1="51169" x2="14493" y2="51169"/>
                        <a14:foregroundMark x1="13043" y1="60248" x2="13043" y2="60248"/>
                        <a14:foregroundMark x1="54181" y1="56671" x2="54181" y2="56671"/>
                      </a14:backgroundRemoval>
                    </a14:imgEffect>
                  </a14:imgLayer>
                </a14:imgProps>
              </a:ext>
              <a:ext uri="{28A0092B-C50C-407E-A947-70E740481C1C}">
                <a14:useLocalDpi xmlns:a14="http://schemas.microsoft.com/office/drawing/2010/main" val="0"/>
              </a:ext>
            </a:extLst>
          </a:blip>
          <a:stretch>
            <a:fillRect/>
          </a:stretch>
        </p:blipFill>
        <p:spPr>
          <a:xfrm>
            <a:off x="4019402" y="4308894"/>
            <a:ext cx="2388157" cy="1935552"/>
          </a:xfrm>
          <a:prstGeom prst="rect">
            <a:avLst/>
          </a:prstGeom>
        </p:spPr>
      </p:pic>
      <p:sp>
        <p:nvSpPr>
          <p:cNvPr id="9" name="TextBox 8"/>
          <p:cNvSpPr txBox="1"/>
          <p:nvPr/>
        </p:nvSpPr>
        <p:spPr>
          <a:xfrm>
            <a:off x="6623784" y="836762"/>
            <a:ext cx="3757760" cy="2400657"/>
          </a:xfrm>
          <a:prstGeom prst="rect">
            <a:avLst/>
          </a:prstGeom>
          <a:noFill/>
        </p:spPr>
        <p:txBody>
          <a:bodyPr wrap="none" rtlCol="0">
            <a:spAutoFit/>
          </a:bodyPr>
          <a:lstStyle/>
          <a:p>
            <a:r>
              <a:rPr lang="en-US" sz="2400" b="1" smtClean="0"/>
              <a:t>Web Admin Portal Team</a:t>
            </a:r>
          </a:p>
          <a:p>
            <a:endParaRPr lang="en-US"/>
          </a:p>
          <a:p>
            <a:pPr marL="285750" indent="-285750">
              <a:buFont typeface="Arial" panose="020B0604020202020204" pitchFamily="34" charset="0"/>
              <a:buChar char="•"/>
            </a:pPr>
            <a:r>
              <a:rPr lang="en-US" smtClean="0">
                <a:solidFill>
                  <a:srgbClr val="FFFF00"/>
                </a:solidFill>
              </a:rPr>
              <a:t>&lt; </a:t>
            </a:r>
            <a:r>
              <a:rPr lang="en-US" i="1" smtClean="0">
                <a:solidFill>
                  <a:srgbClr val="FFFF00"/>
                </a:solidFill>
              </a:rPr>
              <a:t>Open Position </a:t>
            </a:r>
            <a:r>
              <a:rPr lang="en-US" smtClean="0">
                <a:solidFill>
                  <a:srgbClr val="FFFF00"/>
                </a:solidFill>
              </a:rPr>
              <a:t>&gt; </a:t>
            </a:r>
          </a:p>
          <a:p>
            <a:pPr marL="285750" indent="-285750">
              <a:buFont typeface="Arial" panose="020B0604020202020204" pitchFamily="34" charset="0"/>
              <a:buChar char="•"/>
            </a:pPr>
            <a:endParaRPr lang="en-US">
              <a:solidFill>
                <a:srgbClr val="FFFF00"/>
              </a:solidFill>
            </a:endParaRPr>
          </a:p>
          <a:p>
            <a:pPr marL="285750" indent="-285750">
              <a:buFont typeface="Arial" panose="020B0604020202020204" pitchFamily="34" charset="0"/>
              <a:buChar char="•"/>
            </a:pPr>
            <a:r>
              <a:rPr lang="en-US">
                <a:solidFill>
                  <a:srgbClr val="FFFF00"/>
                </a:solidFill>
              </a:rPr>
              <a:t>&lt; </a:t>
            </a:r>
            <a:r>
              <a:rPr lang="en-US" i="1">
                <a:solidFill>
                  <a:srgbClr val="FFFF00"/>
                </a:solidFill>
              </a:rPr>
              <a:t>Open Position </a:t>
            </a:r>
            <a:r>
              <a:rPr lang="en-US">
                <a:solidFill>
                  <a:srgbClr val="FFFF00"/>
                </a:solidFill>
              </a:rPr>
              <a:t>&gt; </a:t>
            </a:r>
          </a:p>
          <a:p>
            <a:pPr marL="285750" indent="-285750">
              <a:buFont typeface="Arial" panose="020B0604020202020204" pitchFamily="34" charset="0"/>
              <a:buChar char="•"/>
            </a:pPr>
            <a:endParaRPr lang="en-US" smtClean="0">
              <a:solidFill>
                <a:srgbClr val="FFFF00"/>
              </a:solidFill>
            </a:endParaRPr>
          </a:p>
          <a:p>
            <a:pPr marL="285750" indent="-285750">
              <a:buFont typeface="Arial" panose="020B0604020202020204" pitchFamily="34" charset="0"/>
              <a:buChar char="•"/>
            </a:pPr>
            <a:r>
              <a:rPr lang="en-US">
                <a:solidFill>
                  <a:srgbClr val="FFFF00"/>
                </a:solidFill>
              </a:rPr>
              <a:t>&lt; </a:t>
            </a:r>
            <a:r>
              <a:rPr lang="en-US" i="1">
                <a:solidFill>
                  <a:srgbClr val="FFFF00"/>
                </a:solidFill>
              </a:rPr>
              <a:t>Open Position </a:t>
            </a:r>
            <a:r>
              <a:rPr lang="en-US">
                <a:solidFill>
                  <a:srgbClr val="FFFF00"/>
                </a:solidFill>
              </a:rPr>
              <a:t>&gt; </a:t>
            </a:r>
          </a:p>
          <a:p>
            <a:pPr marL="285750" indent="-285750">
              <a:buFont typeface="Arial" panose="020B0604020202020204" pitchFamily="34" charset="0"/>
              <a:buChar char="•"/>
            </a:pPr>
            <a:endParaRPr lang="en-US">
              <a:solidFill>
                <a:srgbClr val="FFFF00"/>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9502" y="1621592"/>
            <a:ext cx="1467624" cy="1467624"/>
          </a:xfrm>
          <a:prstGeom prst="rect">
            <a:avLst/>
          </a:prstGeom>
        </p:spPr>
      </p:pic>
      <p:sp>
        <p:nvSpPr>
          <p:cNvPr id="11" name="TextBox 10"/>
          <p:cNvSpPr txBox="1"/>
          <p:nvPr/>
        </p:nvSpPr>
        <p:spPr>
          <a:xfrm>
            <a:off x="6741679" y="3896263"/>
            <a:ext cx="4256293" cy="2954655"/>
          </a:xfrm>
          <a:prstGeom prst="rect">
            <a:avLst/>
          </a:prstGeom>
          <a:noFill/>
        </p:spPr>
        <p:txBody>
          <a:bodyPr wrap="none" rtlCol="0">
            <a:spAutoFit/>
          </a:bodyPr>
          <a:lstStyle/>
          <a:p>
            <a:r>
              <a:rPr lang="en-US" sz="2400" b="1" smtClean="0"/>
              <a:t>Design Team</a:t>
            </a:r>
          </a:p>
          <a:p>
            <a:endParaRPr lang="en-US"/>
          </a:p>
          <a:p>
            <a:pPr marL="285750" indent="-285750">
              <a:buFont typeface="Arial" panose="020B0604020202020204" pitchFamily="34" charset="0"/>
              <a:buChar char="•"/>
            </a:pPr>
            <a:r>
              <a:rPr lang="en-US" smtClean="0"/>
              <a:t>Hans Bas (CSE)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mtClean="0"/>
              <a:t>Brian Balayon (CSE)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mtClean="0"/>
              <a:t>Monica Mourad (Graphic Design)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mtClean="0"/>
              <a:t>Eli Powers (Graphic Design)</a:t>
            </a:r>
            <a:endParaRPr lang="en-US"/>
          </a:p>
          <a:p>
            <a:pPr marL="285750" indent="-285750">
              <a:buFont typeface="Arial" panose="020B0604020202020204" pitchFamily="34" charset="0"/>
              <a:buChar char="•"/>
            </a:pPr>
            <a:endParaRPr lang="en-US">
              <a:solidFill>
                <a:srgbClr val="FFFF00"/>
              </a:solidFill>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5769" y="4569499"/>
            <a:ext cx="1796577" cy="836080"/>
          </a:xfrm>
          <a:prstGeom prst="rect">
            <a:avLst/>
          </a:prstGeom>
        </p:spPr>
      </p:pic>
    </p:spTree>
    <p:extLst>
      <p:ext uri="{BB962C8B-B14F-4D97-AF65-F5344CB8AC3E}">
        <p14:creationId xmlns:p14="http://schemas.microsoft.com/office/powerpoint/2010/main" val="233468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327" y="768928"/>
            <a:ext cx="11128664" cy="5262979"/>
          </a:xfrm>
          <a:prstGeom prst="rect">
            <a:avLst/>
          </a:prstGeom>
          <a:noFill/>
        </p:spPr>
        <p:txBody>
          <a:bodyPr wrap="square" rtlCol="0">
            <a:spAutoFit/>
          </a:bodyPr>
          <a:lstStyle/>
          <a:p>
            <a:r>
              <a:rPr lang="en-US" sz="2400" smtClean="0"/>
              <a:t>Interested in joining the team?  Talk to us now or send an email to the project managers…</a:t>
            </a:r>
          </a:p>
          <a:p>
            <a:endParaRPr lang="en-US" sz="2400"/>
          </a:p>
          <a:p>
            <a:endParaRPr lang="en-US" sz="2400" smtClean="0"/>
          </a:p>
          <a:p>
            <a:endParaRPr lang="en-US" sz="2400"/>
          </a:p>
          <a:p>
            <a:r>
              <a:rPr lang="en-US" sz="2400" b="1" smtClean="0"/>
              <a:t>Debanjan Paul (dbpaul7@buffalo.edu)</a:t>
            </a:r>
          </a:p>
          <a:p>
            <a:endParaRPr lang="en-US" sz="2400" b="1"/>
          </a:p>
          <a:p>
            <a:r>
              <a:rPr lang="en-US" sz="2400" b="1" smtClean="0"/>
              <a:t>Prachi Patel (ppatil3@buffalo.edu)</a:t>
            </a:r>
          </a:p>
          <a:p>
            <a:endParaRPr lang="en-US" sz="2400"/>
          </a:p>
          <a:p>
            <a:endParaRPr lang="en-US" sz="2400" smtClean="0"/>
          </a:p>
          <a:p>
            <a:r>
              <a:rPr lang="en-US" sz="2400" smtClean="0"/>
              <a:t>…or project organizer…</a:t>
            </a:r>
          </a:p>
          <a:p>
            <a:endParaRPr lang="en-US" sz="2400"/>
          </a:p>
          <a:p>
            <a:r>
              <a:rPr lang="en-US" sz="2400" b="1" smtClean="0"/>
              <a:t>Dr. Andrew Olewnik (olewnik@buffalo.edu)</a:t>
            </a:r>
          </a:p>
          <a:p>
            <a:endParaRPr lang="en-US" sz="2400"/>
          </a:p>
        </p:txBody>
      </p:sp>
    </p:spTree>
    <p:extLst>
      <p:ext uri="{BB962C8B-B14F-4D97-AF65-F5344CB8AC3E}">
        <p14:creationId xmlns:p14="http://schemas.microsoft.com/office/powerpoint/2010/main" val="1608309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057" y="811704"/>
            <a:ext cx="7835587" cy="5166829"/>
          </a:xfrm>
          <a:prstGeom prst="rect">
            <a:avLst/>
          </a:prstGeom>
        </p:spPr>
      </p:pic>
      <p:sp>
        <p:nvSpPr>
          <p:cNvPr id="5" name="TextBox 4"/>
          <p:cNvSpPr txBox="1"/>
          <p:nvPr/>
        </p:nvSpPr>
        <p:spPr>
          <a:xfrm>
            <a:off x="8479767" y="724619"/>
            <a:ext cx="2622834" cy="1323439"/>
          </a:xfrm>
          <a:prstGeom prst="rect">
            <a:avLst/>
          </a:prstGeom>
          <a:noFill/>
        </p:spPr>
        <p:txBody>
          <a:bodyPr wrap="none" rtlCol="0">
            <a:spAutoFit/>
          </a:bodyPr>
          <a:lstStyle/>
          <a:p>
            <a:r>
              <a:rPr lang="en-US" sz="2000" b="1" smtClean="0"/>
              <a:t>Ayla Abiad</a:t>
            </a:r>
          </a:p>
          <a:p>
            <a:endParaRPr lang="en-US" sz="2000" smtClean="0"/>
          </a:p>
          <a:p>
            <a:r>
              <a:rPr lang="en-US" sz="2000" smtClean="0"/>
              <a:t>MS Architecture, UB</a:t>
            </a:r>
          </a:p>
          <a:p>
            <a:r>
              <a:rPr lang="en-US" sz="2000" smtClean="0"/>
              <a:t>BAB Founder</a:t>
            </a:r>
            <a:endParaRPr lang="en-US" sz="2000"/>
          </a:p>
        </p:txBody>
      </p:sp>
      <p:sp>
        <p:nvSpPr>
          <p:cNvPr id="6" name="Rectangle 5"/>
          <p:cNvSpPr/>
          <p:nvPr/>
        </p:nvSpPr>
        <p:spPr>
          <a:xfrm>
            <a:off x="8545901" y="2329842"/>
            <a:ext cx="3349925" cy="3648691"/>
          </a:xfrm>
          <a:prstGeom prst="rect">
            <a:avLst/>
          </a:prstGeom>
        </p:spPr>
        <p:txBody>
          <a:bodyPr wrap="square">
            <a:spAutoFit/>
          </a:bodyPr>
          <a:lstStyle/>
          <a:p>
            <a:pPr>
              <a:lnSpc>
                <a:spcPct val="107000"/>
              </a:lnSpc>
              <a:spcAft>
                <a:spcPts val="800"/>
              </a:spcAft>
            </a:pPr>
            <a:r>
              <a:rPr lang="en-US" i="1">
                <a:latin typeface="Arial" panose="020B0604020202020204" pitchFamily="34" charset="0"/>
                <a:ea typeface="Calibri" panose="020F0502020204030204" pitchFamily="34" charset="0"/>
                <a:cs typeface="Times New Roman" panose="02020603050405020304" pitchFamily="18" charset="0"/>
              </a:rPr>
              <a:t>“So far, BAB volunteers have helped more than 55 families with transportation, translations, applying for jobs, schools and driver’s licenses, and other nuances of American culture. Abiad has also partnered with the UB School of Engineering and Applied Sciences to create a mobile app that will allow BAB to expand its 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840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Objective</a:t>
            </a:r>
            <a:endParaRPr lang="en-US" dirty="0"/>
          </a:p>
        </p:txBody>
      </p:sp>
      <p:sp>
        <p:nvSpPr>
          <p:cNvPr id="3" name="Content Placeholder 2"/>
          <p:cNvSpPr>
            <a:spLocks noGrp="1"/>
          </p:cNvSpPr>
          <p:nvPr>
            <p:ph idx="1"/>
          </p:nvPr>
        </p:nvSpPr>
        <p:spPr>
          <a:xfrm>
            <a:off x="810000" y="2455200"/>
            <a:ext cx="10554574" cy="3636511"/>
          </a:xfrm>
        </p:spPr>
        <p:txBody>
          <a:bodyPr>
            <a:normAutofit/>
          </a:bodyPr>
          <a:lstStyle/>
          <a:p>
            <a:pPr>
              <a:lnSpc>
                <a:spcPct val="120000"/>
              </a:lnSpc>
              <a:spcBef>
                <a:spcPts val="1200"/>
              </a:spcBef>
              <a:spcAft>
                <a:spcPts val="1200"/>
              </a:spcAft>
            </a:pPr>
            <a:r>
              <a:rPr lang="en-US" sz="2400" b="1" smtClean="0"/>
              <a:t>Develop a BAB app for iOS and Android with accompanying web admin portal</a:t>
            </a:r>
          </a:p>
          <a:p>
            <a:pPr>
              <a:lnSpc>
                <a:spcPct val="110000"/>
              </a:lnSpc>
              <a:spcBef>
                <a:spcPts val="1200"/>
              </a:spcBef>
              <a:spcAft>
                <a:spcPts val="1200"/>
              </a:spcAft>
            </a:pPr>
            <a:r>
              <a:rPr lang="en-US" sz="2400" b="1" smtClean="0"/>
              <a:t>Deliver an alpha-prototype to Ayla and her team by end of December</a:t>
            </a:r>
            <a:endParaRPr lang="en-US" sz="2400" dirty="0" smtClean="0"/>
          </a:p>
          <a:p>
            <a:pPr lvl="1"/>
            <a:endParaRPr lang="en-US" sz="1100" dirty="0"/>
          </a:p>
        </p:txBody>
      </p:sp>
    </p:spTree>
    <p:extLst>
      <p:ext uri="{BB962C8B-B14F-4D97-AF65-F5344CB8AC3E}">
        <p14:creationId xmlns:p14="http://schemas.microsoft.com/office/powerpoint/2010/main" val="4206764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Targets</a:t>
            </a:r>
            <a:endParaRPr lang="en-US" dirty="0"/>
          </a:p>
        </p:txBody>
      </p:sp>
      <p:sp>
        <p:nvSpPr>
          <p:cNvPr id="3" name="Content Placeholder 2"/>
          <p:cNvSpPr>
            <a:spLocks noGrp="1"/>
          </p:cNvSpPr>
          <p:nvPr>
            <p:ph idx="1"/>
          </p:nvPr>
        </p:nvSpPr>
        <p:spPr/>
        <p:txBody>
          <a:bodyPr/>
          <a:lstStyle/>
          <a:p>
            <a:r>
              <a:rPr lang="en-US" dirty="0" smtClean="0"/>
              <a:t>Basic functionality which is present on the website</a:t>
            </a:r>
          </a:p>
          <a:p>
            <a:pPr lvl="1"/>
            <a:r>
              <a:rPr lang="en-US" dirty="0" smtClean="0"/>
              <a:t>Sign-Up</a:t>
            </a:r>
          </a:p>
          <a:p>
            <a:pPr lvl="1"/>
            <a:r>
              <a:rPr lang="en-US" dirty="0" smtClean="0"/>
              <a:t>Make requests</a:t>
            </a:r>
          </a:p>
          <a:p>
            <a:pPr lvl="1"/>
            <a:r>
              <a:rPr lang="en-US" dirty="0" smtClean="0"/>
              <a:t>Respond to requests</a:t>
            </a:r>
          </a:p>
          <a:p>
            <a:r>
              <a:rPr lang="en-US" dirty="0" smtClean="0"/>
              <a:t>Region based grouping of Requests</a:t>
            </a:r>
          </a:p>
          <a:p>
            <a:r>
              <a:rPr lang="en-US" dirty="0" smtClean="0"/>
              <a:t>Additional Functionality(Experimental - Beta)</a:t>
            </a:r>
          </a:p>
          <a:p>
            <a:pPr lvl="1"/>
            <a:r>
              <a:rPr lang="en-US" dirty="0" smtClean="0"/>
              <a:t>Skills listing</a:t>
            </a:r>
          </a:p>
          <a:p>
            <a:pPr lvl="1"/>
            <a:r>
              <a:rPr lang="en-US" dirty="0" smtClean="0"/>
              <a:t>In-app messaging</a:t>
            </a:r>
          </a:p>
          <a:p>
            <a:pPr lvl="1"/>
            <a:r>
              <a:rPr lang="en-US" dirty="0" smtClean="0"/>
              <a:t>Administrative features</a:t>
            </a:r>
          </a:p>
          <a:p>
            <a:pPr lvl="1"/>
            <a:endParaRPr lang="en-US" dirty="0"/>
          </a:p>
        </p:txBody>
      </p:sp>
    </p:spTree>
    <p:extLst>
      <p:ext uri="{BB962C8B-B14F-4D97-AF65-F5344CB8AC3E}">
        <p14:creationId xmlns:p14="http://schemas.microsoft.com/office/powerpoint/2010/main" val="2290381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Sign-Up/Login</a:t>
            </a:r>
            <a:endParaRPr lang="en-US" dirty="0"/>
          </a:p>
        </p:txBody>
      </p:sp>
      <p:sp>
        <p:nvSpPr>
          <p:cNvPr id="3" name="Content Placeholder 2"/>
          <p:cNvSpPr>
            <a:spLocks noGrp="1"/>
          </p:cNvSpPr>
          <p:nvPr>
            <p:ph idx="1"/>
          </p:nvPr>
        </p:nvSpPr>
        <p:spPr>
          <a:xfrm>
            <a:off x="818712" y="2222287"/>
            <a:ext cx="5115363" cy="3636511"/>
          </a:xfrm>
        </p:spPr>
        <p:txBody>
          <a:bodyPr/>
          <a:lstStyle/>
          <a:p>
            <a:r>
              <a:rPr lang="en-US" dirty="0" smtClean="0"/>
              <a:t>Authentication handled by Firebase</a:t>
            </a:r>
          </a:p>
          <a:p>
            <a:r>
              <a:rPr lang="en-US" dirty="0" smtClean="0"/>
              <a:t>Facebook/Google login works for developers only, since app is in development mode</a:t>
            </a:r>
          </a:p>
          <a:p>
            <a:r>
              <a:rPr lang="en-US" dirty="0" smtClean="0"/>
              <a:t>User duplication is prevented by Firebase on the background based on email.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5708" y="2335657"/>
            <a:ext cx="2183591" cy="4065143"/>
          </a:xfrm>
          <a:prstGeom prst="rect">
            <a:avLst/>
          </a:prstGeom>
          <a:effectLst>
            <a:softEdge rad="31750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026" y="2335656"/>
            <a:ext cx="2183591" cy="4065143"/>
          </a:xfrm>
          <a:prstGeom prst="rect">
            <a:avLst/>
          </a:prstGeom>
          <a:effectLst>
            <a:softEdge rad="317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4516" y="2335656"/>
            <a:ext cx="2183591" cy="4065143"/>
          </a:xfrm>
          <a:prstGeom prst="rect">
            <a:avLst/>
          </a:prstGeom>
          <a:effectLst>
            <a:softEdge rad="317500"/>
          </a:effectLst>
        </p:spPr>
      </p:pic>
    </p:spTree>
    <p:extLst>
      <p:ext uri="{BB962C8B-B14F-4D97-AF65-F5344CB8AC3E}">
        <p14:creationId xmlns:p14="http://schemas.microsoft.com/office/powerpoint/2010/main" val="4289951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 Homepage</a:t>
            </a:r>
            <a:endParaRPr lang="en-US" dirty="0"/>
          </a:p>
        </p:txBody>
      </p:sp>
      <p:sp>
        <p:nvSpPr>
          <p:cNvPr id="3" name="Content Placeholder 2"/>
          <p:cNvSpPr>
            <a:spLocks noGrp="1"/>
          </p:cNvSpPr>
          <p:nvPr>
            <p:ph idx="1"/>
          </p:nvPr>
        </p:nvSpPr>
        <p:spPr>
          <a:xfrm>
            <a:off x="818712" y="2222287"/>
            <a:ext cx="5277288" cy="3636511"/>
          </a:xfrm>
        </p:spPr>
        <p:txBody>
          <a:bodyPr/>
          <a:lstStyle/>
          <a:p>
            <a:r>
              <a:rPr lang="en-US" dirty="0" smtClean="0"/>
              <a:t>View open requests within the region</a:t>
            </a:r>
          </a:p>
          <a:p>
            <a:r>
              <a:rPr lang="en-US" dirty="0" smtClean="0"/>
              <a:t>Create new requests</a:t>
            </a:r>
          </a:p>
          <a:p>
            <a:r>
              <a:rPr lang="en-US" dirty="0" smtClean="0"/>
              <a:t>Open requests – view details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863" y="2336587"/>
            <a:ext cx="2251195" cy="4191000"/>
          </a:xfrm>
          <a:prstGeom prst="rect">
            <a:avLst/>
          </a:prstGeom>
          <a:effectLst>
            <a:softEdge rad="1270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921" y="2336587"/>
            <a:ext cx="2251729" cy="4191994"/>
          </a:xfrm>
          <a:prstGeom prst="rect">
            <a:avLst/>
          </a:prstGeom>
          <a:effectLst>
            <a:softEdge rad="127000"/>
          </a:effectLst>
        </p:spPr>
      </p:pic>
    </p:spTree>
    <p:extLst>
      <p:ext uri="{BB962C8B-B14F-4D97-AF65-F5344CB8AC3E}">
        <p14:creationId xmlns:p14="http://schemas.microsoft.com/office/powerpoint/2010/main" val="2617223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Requests History</a:t>
            </a:r>
            <a:endParaRPr lang="en-US" dirty="0"/>
          </a:p>
        </p:txBody>
      </p:sp>
      <p:sp>
        <p:nvSpPr>
          <p:cNvPr id="3" name="Content Placeholder 2"/>
          <p:cNvSpPr>
            <a:spLocks noGrp="1"/>
          </p:cNvSpPr>
          <p:nvPr>
            <p:ph idx="1"/>
          </p:nvPr>
        </p:nvSpPr>
        <p:spPr>
          <a:xfrm>
            <a:off x="818712" y="2222287"/>
            <a:ext cx="3381813" cy="3636511"/>
          </a:xfrm>
        </p:spPr>
        <p:txBody>
          <a:bodyPr/>
          <a:lstStyle/>
          <a:p>
            <a:r>
              <a:rPr lang="en-US" dirty="0" smtClean="0"/>
              <a:t>View created requests</a:t>
            </a:r>
          </a:p>
          <a:p>
            <a:r>
              <a:rPr lang="en-US" dirty="0" smtClean="0"/>
              <a:t>View responded requests</a:t>
            </a:r>
          </a:p>
          <a:p>
            <a:r>
              <a:rPr lang="en-US" dirty="0" smtClean="0"/>
              <a:t>Check if anybody responded to requests made</a:t>
            </a:r>
          </a:p>
          <a:p>
            <a:r>
              <a:rPr lang="en-US" dirty="0" smtClean="0"/>
              <a:t>Message responders directly</a:t>
            </a:r>
            <a:r>
              <a:rPr lang="en-US" dirty="0" smtClean="0">
                <a:solidFill>
                  <a:srgbClr val="FF0000"/>
                </a:solidFill>
              </a:rPr>
              <a:t>*</a:t>
            </a:r>
          </a:p>
          <a:p>
            <a:r>
              <a:rPr lang="en-US" dirty="0" smtClean="0">
                <a:solidFill>
                  <a:srgbClr val="FF0000"/>
                </a:solidFill>
              </a:rPr>
              <a:t>Cancelling requests is not yet supported</a:t>
            </a:r>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248" y="2147884"/>
            <a:ext cx="2235846" cy="4162425"/>
          </a:xfrm>
          <a:prstGeom prst="rect">
            <a:avLst/>
          </a:prstGeom>
          <a:effectLst>
            <a:softEdge rad="317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206" y="2147885"/>
            <a:ext cx="2235846" cy="4162425"/>
          </a:xfrm>
          <a:prstGeom prst="rect">
            <a:avLst/>
          </a:prstGeom>
          <a:effectLst>
            <a:softEdge rad="317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428" y="2147884"/>
            <a:ext cx="2235846" cy="4162425"/>
          </a:xfrm>
          <a:prstGeom prst="rect">
            <a:avLst/>
          </a:prstGeom>
          <a:effectLst>
            <a:softEdge rad="317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8838" y="2147884"/>
            <a:ext cx="2235846" cy="4162425"/>
          </a:xfrm>
          <a:prstGeom prst="rect">
            <a:avLst/>
          </a:prstGeom>
          <a:effectLst>
            <a:softEdge rad="317500"/>
          </a:effectLst>
        </p:spPr>
      </p:pic>
      <p:sp>
        <p:nvSpPr>
          <p:cNvPr id="8" name="TextBox 7"/>
          <p:cNvSpPr txBox="1"/>
          <p:nvPr/>
        </p:nvSpPr>
        <p:spPr>
          <a:xfrm>
            <a:off x="457010" y="6140227"/>
            <a:ext cx="400782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Items marked with an </a:t>
            </a:r>
            <a:r>
              <a:rPr lang="en-US" sz="1400" dirty="0" smtClean="0">
                <a:solidFill>
                  <a:srgbClr val="FF0000"/>
                </a:solidFill>
              </a:rPr>
              <a:t>*</a:t>
            </a:r>
            <a:r>
              <a:rPr lang="en-US" sz="1400" dirty="0" smtClean="0"/>
              <a:t> are experimental</a:t>
            </a:r>
          </a:p>
          <a:p>
            <a:pPr marL="285750" indent="-285750">
              <a:buFont typeface="Arial" panose="020B0604020202020204" pitchFamily="34" charset="0"/>
              <a:buChar char="•"/>
            </a:pPr>
            <a:r>
              <a:rPr lang="en-US" sz="1400" dirty="0" smtClean="0"/>
              <a:t>Items marked in </a:t>
            </a:r>
            <a:r>
              <a:rPr lang="en-US" sz="1400" dirty="0" smtClean="0">
                <a:solidFill>
                  <a:srgbClr val="FF0000"/>
                </a:solidFill>
              </a:rPr>
              <a:t>red</a:t>
            </a:r>
            <a:r>
              <a:rPr lang="en-US" sz="1400" dirty="0" smtClean="0"/>
              <a:t> are in development</a:t>
            </a:r>
            <a:endParaRPr lang="en-US" sz="1400" dirty="0"/>
          </a:p>
        </p:txBody>
      </p:sp>
    </p:spTree>
    <p:extLst>
      <p:ext uri="{BB962C8B-B14F-4D97-AF65-F5344CB8AC3E}">
        <p14:creationId xmlns:p14="http://schemas.microsoft.com/office/powerpoint/2010/main" val="3541851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r>
              <a:rPr lang="en-US"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818712" y="2222287"/>
            <a:ext cx="4064051" cy="3636511"/>
          </a:xfrm>
        </p:spPr>
        <p:txBody>
          <a:bodyPr/>
          <a:lstStyle/>
          <a:p>
            <a:r>
              <a:rPr lang="en-US" dirty="0" smtClean="0"/>
              <a:t>In-app messaging is supported to directly contact the responder</a:t>
            </a:r>
          </a:p>
          <a:p>
            <a:r>
              <a:rPr lang="en-US" dirty="0" smtClean="0"/>
              <a:t>Message history supported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475" y="2222286"/>
            <a:ext cx="2573525" cy="4791075"/>
          </a:xfrm>
          <a:prstGeom prst="rect">
            <a:avLst/>
          </a:prstGeom>
          <a:effectLst>
            <a:softEdge rad="317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763" y="2222286"/>
            <a:ext cx="2573525" cy="4791075"/>
          </a:xfrm>
          <a:prstGeom prst="rect">
            <a:avLst/>
          </a:prstGeom>
          <a:effectLst>
            <a:softEdge rad="317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0619" y="2222286"/>
            <a:ext cx="2573525" cy="4791075"/>
          </a:xfrm>
          <a:prstGeom prst="rect">
            <a:avLst/>
          </a:prstGeom>
          <a:effectLst>
            <a:softEdge rad="317500"/>
          </a:effectLst>
        </p:spPr>
      </p:pic>
    </p:spTree>
    <p:extLst>
      <p:ext uri="{BB962C8B-B14F-4D97-AF65-F5344CB8AC3E}">
        <p14:creationId xmlns:p14="http://schemas.microsoft.com/office/powerpoint/2010/main" val="1563807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Listing</a:t>
            </a:r>
            <a:r>
              <a:rPr lang="en-US" dirty="0" smtClean="0">
                <a:solidFill>
                  <a:schemeClr val="accent6"/>
                </a:solidFill>
              </a:rPr>
              <a:t>*</a:t>
            </a:r>
            <a:endParaRPr lang="en-US" dirty="0">
              <a:solidFill>
                <a:schemeClr val="accent6"/>
              </a:solidFill>
            </a:endParaRPr>
          </a:p>
        </p:txBody>
      </p:sp>
      <p:sp>
        <p:nvSpPr>
          <p:cNvPr id="3" name="Content Placeholder 2"/>
          <p:cNvSpPr>
            <a:spLocks noGrp="1"/>
          </p:cNvSpPr>
          <p:nvPr>
            <p:ph idx="1"/>
          </p:nvPr>
        </p:nvSpPr>
        <p:spPr>
          <a:xfrm>
            <a:off x="818712" y="2222287"/>
            <a:ext cx="5277288" cy="3636511"/>
          </a:xfrm>
        </p:spPr>
        <p:txBody>
          <a:bodyPr/>
          <a:lstStyle/>
          <a:p>
            <a:r>
              <a:rPr lang="en-US" dirty="0" smtClean="0"/>
              <a:t>Adding skills is supported and users are tagged to such skills</a:t>
            </a:r>
          </a:p>
          <a:p>
            <a:r>
              <a:rPr lang="en-US" dirty="0" smtClean="0">
                <a:solidFill>
                  <a:srgbClr val="FF0000"/>
                </a:solidFill>
              </a:rPr>
              <a:t>Feed will be filtered based on skills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164" y="2088936"/>
            <a:ext cx="2490072" cy="4635713"/>
          </a:xfrm>
          <a:prstGeom prst="rect">
            <a:avLst/>
          </a:prstGeom>
          <a:effectLst>
            <a:softEdge rad="317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6" y="2088936"/>
            <a:ext cx="2490072" cy="4635713"/>
          </a:xfrm>
          <a:prstGeom prst="rect">
            <a:avLst/>
          </a:prstGeom>
          <a:effectLst>
            <a:softEdge rad="317500"/>
          </a:effectLst>
        </p:spPr>
      </p:pic>
      <p:sp>
        <p:nvSpPr>
          <p:cNvPr id="6" name="TextBox 5"/>
          <p:cNvSpPr txBox="1"/>
          <p:nvPr/>
        </p:nvSpPr>
        <p:spPr>
          <a:xfrm>
            <a:off x="457010" y="6140227"/>
            <a:ext cx="400782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Items marked with an </a:t>
            </a:r>
            <a:r>
              <a:rPr lang="en-US" sz="1400" dirty="0" smtClean="0">
                <a:solidFill>
                  <a:srgbClr val="FF0000"/>
                </a:solidFill>
              </a:rPr>
              <a:t>*</a:t>
            </a:r>
            <a:r>
              <a:rPr lang="en-US" sz="1400" dirty="0" smtClean="0"/>
              <a:t> are experimental</a:t>
            </a:r>
          </a:p>
          <a:p>
            <a:pPr marL="285750" indent="-285750">
              <a:buFont typeface="Arial" panose="020B0604020202020204" pitchFamily="34" charset="0"/>
              <a:buChar char="•"/>
            </a:pPr>
            <a:r>
              <a:rPr lang="en-US" sz="1400" dirty="0" smtClean="0"/>
              <a:t>Items marked in </a:t>
            </a:r>
            <a:r>
              <a:rPr lang="en-US" sz="1400" dirty="0" smtClean="0">
                <a:solidFill>
                  <a:srgbClr val="FF0000"/>
                </a:solidFill>
              </a:rPr>
              <a:t>red</a:t>
            </a:r>
            <a:r>
              <a:rPr lang="en-US" sz="1400" dirty="0" smtClean="0"/>
              <a:t> are in development</a:t>
            </a:r>
            <a:endParaRPr lang="en-US" sz="1400" dirty="0"/>
          </a:p>
        </p:txBody>
      </p:sp>
    </p:spTree>
    <p:extLst>
      <p:ext uri="{BB962C8B-B14F-4D97-AF65-F5344CB8AC3E}">
        <p14:creationId xmlns:p14="http://schemas.microsoft.com/office/powerpoint/2010/main" val="10309801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557</TotalTime>
  <Words>492</Words>
  <Application>Microsoft Office PowerPoint</Application>
  <PresentationFormat>Widescreen</PresentationFormat>
  <Paragraphs>107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Georgia</vt:lpstr>
      <vt:lpstr>Times New Roman</vt:lpstr>
      <vt:lpstr>Wingdings 2</vt:lpstr>
      <vt:lpstr>Quotable</vt:lpstr>
      <vt:lpstr>Developing a Mobile App for  Build a Bridge Foundation</vt:lpstr>
      <vt:lpstr>PowerPoint Presentation</vt:lpstr>
      <vt:lpstr>Project Objective</vt:lpstr>
      <vt:lpstr>Targets</vt:lpstr>
      <vt:lpstr>Sign-Up/Login</vt:lpstr>
      <vt:lpstr>Feed - Homepage</vt:lpstr>
      <vt:lpstr>Requests History</vt:lpstr>
      <vt:lpstr>Messaging*</vt:lpstr>
      <vt:lpstr>Skills Listing*</vt:lpstr>
      <vt:lpstr>Admin tools*</vt:lpstr>
      <vt:lpstr>Admin tools*</vt:lpstr>
      <vt:lpstr>In-development/Future</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Demo 1</dc:title>
  <dc:creator>Invisible Nemo</dc:creator>
  <cp:lastModifiedBy>Olewnik, Andrew</cp:lastModifiedBy>
  <cp:revision>24</cp:revision>
  <dcterms:created xsi:type="dcterms:W3CDTF">2018-08-09T00:29:58Z</dcterms:created>
  <dcterms:modified xsi:type="dcterms:W3CDTF">2018-09-27T19:41:36Z</dcterms:modified>
</cp:coreProperties>
</file>